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90CC3-3807-462D-AFFF-6C7422EAD39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E277C-E4E9-41B3-9FA6-0440B0188D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defRPr/>
            </a:pPr>
            <a:fld id="{EE70C6E4-F3A7-4B14-8CAF-D91EA104D209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>
                <a:defRPr/>
              </a:pPr>
              <a:t>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8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50146" y="695442"/>
            <a:ext cx="2356622" cy="342662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BF103E-3187-4C89-AB83-00BCB8BE745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494-0C32-4629-A9AF-EA29D273F138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B3A-19E6-4E01-8A20-35511094E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494-0C32-4629-A9AF-EA29D273F138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B3A-19E6-4E01-8A20-35511094E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494-0C32-4629-A9AF-EA29D273F138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B3A-19E6-4E01-8A20-35511094E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494-0C32-4629-A9AF-EA29D273F138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B3A-19E6-4E01-8A20-35511094E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494-0C32-4629-A9AF-EA29D273F138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B3A-19E6-4E01-8A20-35511094E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494-0C32-4629-A9AF-EA29D273F138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B3A-19E6-4E01-8A20-35511094E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494-0C32-4629-A9AF-EA29D273F138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B3A-19E6-4E01-8A20-35511094E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494-0C32-4629-A9AF-EA29D273F138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B3A-19E6-4E01-8A20-35511094E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494-0C32-4629-A9AF-EA29D273F138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B3A-19E6-4E01-8A20-35511094E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494-0C32-4629-A9AF-EA29D273F138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B3A-19E6-4E01-8A20-35511094E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494-0C32-4629-A9AF-EA29D273F138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B3A-19E6-4E01-8A20-35511094E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AA494-0C32-4629-A9AF-EA29D273F138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4B3A-19E6-4E01-8A20-35511094EE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136904" cy="1191752"/>
          </a:xfrm>
          <a:prstGeom prst="rect">
            <a:avLst/>
          </a:prstGeom>
        </p:spPr>
        <p:txBody>
          <a:bodyPr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400" b="1" spc="45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</a:t>
            </a:r>
            <a:r>
              <a:rPr lang="kk-KZ" sz="2400" b="1" spc="45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«Областная специализированная школа – лицей для детей, одаренных в области математики, физики, информатики» </a:t>
            </a:r>
            <a:r>
              <a:rPr lang="ru-RU" sz="2400" b="1" spc="45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400" b="1" spc="45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трехъязычия</a:t>
            </a:r>
            <a:endParaRPr lang="ru-RU" sz="2400" b="1" spc="45" dirty="0">
              <a:ln w="1143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 l="-462" t="6590" r="462" b="-455"/>
          <a:stretch>
            <a:fillRect/>
          </a:stretch>
        </p:blipFill>
        <p:spPr bwMode="auto">
          <a:xfrm>
            <a:off x="633413" y="1706563"/>
            <a:ext cx="76327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924300" y="1916113"/>
            <a:ext cx="2663825" cy="216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0075" y="1749425"/>
            <a:ext cx="16922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3730" y="5823412"/>
            <a:ext cx="789871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главные задачи по повышению качества образования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888603"/>
            <a:ext cx="792088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Основной целью Образования по </a:t>
            </a:r>
            <a:r>
              <a:rPr lang="ru-RU" sz="20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трехъязычию</a:t>
            </a:r>
            <a:r>
              <a:rPr lang="ru-RU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в КГУ “ОСШЛМФИ” является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полиязычной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личности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выпускника, который владеет тремя языками, знает предметные области на этих языках, умеет успешно вести диалог по различным сферам деятельности, ценит культуру своего народа и при этом понимает и уважает культуру других народов.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452438" y="3221038"/>
            <a:ext cx="40068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just"/>
            <a:endParaRPr lang="ru-RU" altLang="ru-RU" sz="2000" b="1"/>
          </a:p>
          <a:p>
            <a:pPr algn="just"/>
            <a:endParaRPr lang="ru-RU" altLang="ru-RU" sz="2000" b="1"/>
          </a:p>
          <a:p>
            <a:pPr algn="just"/>
            <a:r>
              <a:rPr lang="ru-RU" altLang="ru-RU" sz="2000" b="1"/>
              <a:t>25 ноября 2015 года состоялась конференция "Дорожная карта развития трехъязычного </a:t>
            </a:r>
          </a:p>
          <a:p>
            <a:pPr algn="just"/>
            <a:r>
              <a:rPr lang="ru-RU" altLang="ru-RU" sz="2000" b="1"/>
              <a:t>образования на 2015-2020 годы»</a:t>
            </a:r>
          </a:p>
          <a:p>
            <a:pPr algn="just"/>
            <a:endParaRPr lang="ru-RU" altLang="ru-RU" sz="1600" b="1"/>
          </a:p>
          <a:p>
            <a:pPr algn="just"/>
            <a:r>
              <a:rPr lang="ru-RU" altLang="ru-RU" sz="1600" b="1"/>
              <a:t> </a:t>
            </a:r>
          </a:p>
          <a:p>
            <a:endParaRPr lang="ru-RU" altLang="ru-RU" sz="1600" b="1"/>
          </a:p>
        </p:txBody>
      </p:sp>
      <p:pic>
        <p:nvPicPr>
          <p:cNvPr id="12294" name="Picture 6" descr="https://i.ytimg.com/vi/Znw4YrI2yJ8/maxresdefault.jpg"/>
          <p:cNvPicPr>
            <a:picLocks noChangeAspect="1" noChangeArrowheads="1"/>
          </p:cNvPicPr>
          <p:nvPr/>
        </p:nvPicPr>
        <p:blipFill>
          <a:blip r:embed="rId2"/>
          <a:srcRect b="11700"/>
          <a:stretch>
            <a:fillRect/>
          </a:stretch>
        </p:blipFill>
        <p:spPr bwMode="auto">
          <a:xfrm>
            <a:off x="4703267" y="3717032"/>
            <a:ext cx="4007664" cy="2788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 l="-855" t="15052"/>
          <a:stretch>
            <a:fillRect/>
          </a:stretch>
        </p:blipFill>
        <p:spPr bwMode="auto">
          <a:xfrm>
            <a:off x="857224" y="428604"/>
            <a:ext cx="7676926" cy="2977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600" y="4547109"/>
            <a:ext cx="3816424" cy="195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468313" y="2441575"/>
            <a:ext cx="83518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altLang="ru-RU" sz="2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учителя казахского языка, 2 учителя английского языка нашей школы прошли курсы по образовательной программе повышения квалификации в рамках обновления содержания среднего образования Республики Казахстан </a:t>
            </a:r>
            <a:endParaRPr lang="ru-RU" altLang="ru-RU" sz="2400" i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468313" y="404813"/>
            <a:ext cx="828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Реализация Дорожной карты развития трехъязычного образования на 2015-2020 годы направлена на 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учебных программ </a:t>
            </a: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всех уровнях образования; </a:t>
            </a:r>
          </a:p>
          <a:p>
            <a:pPr>
              <a:buFont typeface="Arial" charset="0"/>
              <a:buChar char="•"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трехъязычного образования в контексте единой образовательной среды;</a:t>
            </a:r>
          </a:p>
        </p:txBody>
      </p:sp>
      <p:pic>
        <p:nvPicPr>
          <p:cNvPr id="6" name="Рисунок 5" descr="H:\ЗИЯТ и шк.олимп\Cертификат ЖБББ.jpg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4423" y="4710129"/>
            <a:ext cx="2520280" cy="1631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116632"/>
            <a:ext cx="3744416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/>
            </a:extLst>
          </a:blip>
          <a:srcRect l="-516" t="15555" r="516" b="6669"/>
          <a:stretch/>
        </p:blipFill>
        <p:spPr bwMode="auto">
          <a:xfrm>
            <a:off x="3786182" y="285728"/>
            <a:ext cx="4962282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1496731"/>
            <a:ext cx="2170412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66136" y="1496732"/>
            <a:ext cx="2245824" cy="230505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5262" y="3501008"/>
            <a:ext cx="2306498" cy="2592288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35696" y="3801782"/>
            <a:ext cx="2554287" cy="2770324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16401" b="19551"/>
          <a:stretch/>
        </p:blipFill>
        <p:spPr>
          <a:xfrm>
            <a:off x="179512" y="4708836"/>
            <a:ext cx="2412944" cy="1991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5001" t="22700" r="9400" b="1700"/>
          <a:stretch/>
        </p:blipFill>
        <p:spPr>
          <a:xfrm>
            <a:off x="161488" y="2191311"/>
            <a:ext cx="1674209" cy="1792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t="26901" b="13251"/>
          <a:stretch/>
        </p:blipFill>
        <p:spPr>
          <a:xfrm>
            <a:off x="161488" y="199012"/>
            <a:ext cx="2754327" cy="1908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1692275" y="3114675"/>
            <a:ext cx="4824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altLang="ru-RU" sz="24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Проводимые в школе мероприятия среди учителей и детей. </a:t>
            </a:r>
            <a:endParaRPr lang="ru-RU" alt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56176" y="239909"/>
            <a:ext cx="2818804" cy="1867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2655" y="2348880"/>
            <a:ext cx="2602325" cy="2052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76382" y="4623752"/>
            <a:ext cx="2888937" cy="2054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15815" y="4666614"/>
            <a:ext cx="2962275" cy="2011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70828" y="199012"/>
            <a:ext cx="2852737" cy="1993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505325"/>
            <a:ext cx="26638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468313" y="476250"/>
            <a:ext cx="820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alt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Достижения учащихся по языковым предметам  КГУ «ОСШЛМФИ» </a:t>
            </a:r>
          </a:p>
          <a:p>
            <a:pPr algn="ctr"/>
            <a:r>
              <a:rPr lang="kk-KZ" alt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2014 – 2017 уч.годы</a:t>
            </a:r>
            <a:endParaRPr lang="ru-RU" altLang="ru-RU" i="1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277938"/>
          <a:ext cx="8135939" cy="5251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7981"/>
                <a:gridCol w="2087985"/>
                <a:gridCol w="1799986"/>
                <a:gridCol w="1799987"/>
              </a:tblGrid>
              <a:tr h="293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Дистанционные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«КИО»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«ЗИЯТ»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«Айналайын»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«Тіл – мемлекет тәуелсіздігінің символы» республикалық олимпиада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– school generation» </a:t>
                      </a: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жалпықазақстандық олимпиада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медвежонок»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«British Bulldog»</a:t>
                      </a:r>
                      <a:endParaRPr lang="kk-KZ" sz="7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Leader</a:t>
                      </a: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мпиада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место  -1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место –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место –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место – </a:t>
                      </a: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место – 1 респуб.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место – 2 область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Областная олимпиада для младших школьников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место - 3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место –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место –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место - 2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место –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место –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 проект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место – 1 Область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место – 2 Область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место – 1 Республика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ХІХ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областная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 деятельностного типа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место –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место –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место - </a:t>
                      </a: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место – 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место – 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место - 5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место –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место –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место - 5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Полиглот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место - 1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место - 1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«Мәңгілік ел – болашаққа ұмтылған ел» областной конкурс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место – командное место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373</Words>
  <Application>Microsoft Office PowerPoint</Application>
  <PresentationFormat>Экран (4:3)</PresentationFormat>
  <Paragraphs>79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Булановы</dc:creator>
  <cp:lastModifiedBy>Булановы</cp:lastModifiedBy>
  <cp:revision>1</cp:revision>
  <dcterms:created xsi:type="dcterms:W3CDTF">2018-03-31T23:59:59Z</dcterms:created>
  <dcterms:modified xsi:type="dcterms:W3CDTF">2018-04-01T00:01:11Z</dcterms:modified>
</cp:coreProperties>
</file>